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0" r:id="rId3"/>
    <p:sldMasterId id="2147483702" r:id="rId4"/>
  </p:sldMasterIdLst>
  <p:sldIdLst>
    <p:sldId id="256" r:id="rId5"/>
    <p:sldId id="257" r:id="rId6"/>
    <p:sldId id="258" r:id="rId7"/>
    <p:sldId id="260" r:id="rId8"/>
    <p:sldId id="261" r:id="rId9"/>
    <p:sldId id="267" r:id="rId10"/>
    <p:sldId id="268" r:id="rId11"/>
    <p:sldId id="269" r:id="rId12"/>
    <p:sldId id="270" r:id="rId13"/>
    <p:sldId id="271" r:id="rId14"/>
    <p:sldId id="262" r:id="rId15"/>
    <p:sldId id="263" r:id="rId16"/>
    <p:sldId id="265" r:id="rId17"/>
    <p:sldId id="264" r:id="rId18"/>
    <p:sldId id="272" r:id="rId19"/>
    <p:sldId id="273" r:id="rId20"/>
    <p:sldId id="274" r:id="rId21"/>
    <p:sldId id="275" r:id="rId22"/>
    <p:sldId id="276" r:id="rId23"/>
    <p:sldId id="277" r:id="rId24"/>
    <p:sldId id="266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5" r:id="rId37"/>
    <p:sldId id="296" r:id="rId38"/>
    <p:sldId id="297" r:id="rId39"/>
    <p:sldId id="298" r:id="rId40"/>
    <p:sldId id="299" r:id="rId41"/>
    <p:sldId id="300" r:id="rId42"/>
    <p:sldId id="304" r:id="rId43"/>
    <p:sldId id="303" r:id="rId44"/>
    <p:sldId id="305" r:id="rId45"/>
    <p:sldId id="301" r:id="rId46"/>
    <p:sldId id="302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77" d="100"/>
          <a:sy n="77" d="100"/>
        </p:scale>
        <p:origin x="-378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32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138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03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869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92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598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141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136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19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0626948D-FAB1-4BAB-8F5C-561071D5B8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0656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23E876AF-E03D-46F9-B72E-72163AD216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1566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356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17D3B-95A5-4CDC-B3F2-CC9E33D5A4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0163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4A8FB-4263-469F-A464-EC2255D947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81005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70C223B8-21F8-4554-A63F-7D9AEB82DB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617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60284-2D35-44F2-B9EA-86D72DF239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1227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8E9C23-84D0-425C-996C-36E8E1258C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49661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FAA015-2164-4FD6-873B-DBB4AC6FE7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13245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FAC08-FA60-4854-9343-01F137FA8F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8871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35C013-DD2B-458D-B511-0C420EFC3E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46649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4891C-0771-4955-9A52-64B2229E86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41446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0626948D-FAB1-4BAB-8F5C-561071D5B8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8534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14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23E876AF-E03D-46F9-B72E-72163AD216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17967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17D3B-95A5-4CDC-B3F2-CC9E33D5A4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2710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4A8FB-4263-469F-A464-EC2255D947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4425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70C223B8-21F8-4554-A63F-7D9AEB82DB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22926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60284-2D35-44F2-B9EA-86D72DF239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10648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8E9C23-84D0-425C-996C-36E8E1258C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50033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FAA015-2164-4FD6-873B-DBB4AC6FE7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96844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FAC08-FA60-4854-9343-01F137FA8F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1119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35C013-DD2B-458D-B511-0C420EFC3E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21959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4891C-0771-4955-9A52-64B2229E86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5390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029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0626948D-FAB1-4BAB-8F5C-561071D5B8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8794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23E876AF-E03D-46F9-B72E-72163AD216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84362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17D3B-95A5-4CDC-B3F2-CC9E33D5A4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09109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4A8FB-4263-469F-A464-EC2255D947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18353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70C223B8-21F8-4554-A63F-7D9AEB82DB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09292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60284-2D35-44F2-B9EA-86D72DF239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45874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8E9C23-84D0-425C-996C-36E8E1258C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3047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FAA015-2164-4FD6-873B-DBB4AC6FE7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13775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FAC08-FA60-4854-9343-01F137FA8F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09424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35C013-DD2B-458D-B511-0C420EFC3E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9326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5119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4891C-0771-4955-9A52-64B2229E86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0727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101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356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09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FD68681-585D-4109-8260-3D07E190FEB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13C413A-18D9-4437-8828-EC47A14DCF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988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406400" y="1554163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7E27FF-50C5-4AB0-84D0-4303429F3427}" type="slidenum">
              <a:rPr lang="ru-RU" altLang="ru-RU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7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406400" y="1554163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7E27FF-50C5-4AB0-84D0-4303429F3427}" type="slidenum">
              <a:rPr lang="ru-RU" altLang="ru-RU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52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406400" y="1554163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7E27FF-50C5-4AB0-84D0-4303429F3427}" type="slidenum">
              <a:rPr lang="ru-RU" altLang="ru-RU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22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079316"/>
            <a:ext cx="8825658" cy="2677648"/>
          </a:xfrm>
        </p:spPr>
        <p:txBody>
          <a:bodyPr/>
          <a:lstStyle/>
          <a:p>
            <a:r>
              <a:rPr lang="ru-RU" b="1" dirty="0" smtClean="0"/>
              <a:t>Делопроизводство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3756964"/>
            <a:ext cx="8825658" cy="861420"/>
          </a:xfrm>
        </p:spPr>
        <p:txBody>
          <a:bodyPr/>
          <a:lstStyle/>
          <a:p>
            <a:r>
              <a:rPr lang="ru-RU" dirty="0" smtClean="0"/>
              <a:t>спецкурс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70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199" y="566921"/>
            <a:ext cx="8686800" cy="8382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Документ о расчете по бессудной грамоте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7411" name="Picture 5" descr="bb3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382" y="1583119"/>
            <a:ext cx="8335617" cy="5274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4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defTabSz="457200" rtl="0">
              <a:spcBef>
                <a:spcPct val="0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 Приказное делопроизводство</a:t>
            </a:r>
            <a:r>
              <a:rPr lang="ru-RU" sz="1400" dirty="0"/>
              <a:t/>
            </a:r>
            <a:br>
              <a:rPr lang="ru-RU" sz="14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313" y="2332383"/>
            <a:ext cx="10893287" cy="4412974"/>
          </a:xfrm>
        </p:spPr>
        <p:txBody>
          <a:bodyPr>
            <a:normAutofit/>
          </a:bodyPr>
          <a:lstStyle/>
          <a:p>
            <a:pPr indent="39600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Приказное делопроизводство на Руси существовало на рубеже XV – XVII вв. Происхождение приказов связано с практикой личных поручений (приказов) великого князя ближайшему окружению – князьям и боярам по разрешению отдельных вопросов государственного управления. Их деятельность объединялась высшим правительственным учреждением – Боярской Думой.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96000"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главе отдельного приказа стоял приказной судья, назначенный из думских чинов. В его ведении состояли дьяки, управлявшие подьячими. В крупных приказах подьячие объединялись в «столы» или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повытья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территориальные подразделения приказов. Для приведения в исполнение разных распоряжений существовали толмачи, трубники,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недельщики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 За ошибки, допускаемые в официальных документах, подьячих строго наказывали: били батогами, лишали жалованья.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96000"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местах в ведении приказов состояли воеводы, управляющие территориями и выполнявшие предписания центральных властей. Воеводы имели свою «канцелярию» - приказную избу из помощников – «меньших» воевод и дьяков. В приказной избе хранились государственная городская печать, денежные суммы и велось делопроизводство. </a:t>
            </a:r>
          </a:p>
          <a:p>
            <a:pPr indent="396000"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19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4200939" y="1099930"/>
            <a:ext cx="7381461" cy="5486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XV в. дорогостоящий пергамент вытеснила бумага, изначально западноевропейская, а со второй половины XVII в. – своя, отечественная. Первоначально бумага изготовлялась из тряпья, а чернила делались из солей железа и дубильных веществ, добываемых из чернильных орешков – наростов на дубовых листьях. Тест был особенно стойким и почти не выцветал. Поэтому документы этого периода достаточно хорошо читаются и по сей день. Инструментами письма служили гусиные перья, затачиваемые особым образом, которые применялись до второй половины XIX в., хотя в начале XX века появились металлические перья.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посыпался мелким кварцевым песком.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39" y="614362"/>
            <a:ext cx="3810000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4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35" y="376445"/>
            <a:ext cx="899160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5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5617" y="1179444"/>
            <a:ext cx="1074751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делопроизводстве приказов использовалась форма документа – столбец (столп,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столпик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свиток из подклеенных друг к другу узких листов бумаги. Важные государственные акты имели до трех сотен метров. Текст в столбцах имелся только с одной стороны, оборотная использовалась для проставления помет, резолюций, адреса. Наряду со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столбцовой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формой документации в приказах зародилась и начала применяться тетрадная форма.</a:t>
            </a:r>
          </a:p>
          <a:p>
            <a:pPr indent="457200" algn="just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Тетрадь – это лист бумаги, сложенный вдвое. Тетради собирались вместе, переплетались и составляли книги. Все документы группируются в следующие основные виды: грамоты (царские указы или указные грамоты), приговоры, наказы, доклады, памяти, отписки, челобитные. Процедура подготовки документов включала следующие основные этапы: - поступление документа на рассмотрение; - подготовка документа к «докладу»; - рассмотрение и решение дела; - оформление документа, содержащего решение. В этот период постепенно создается система делопроизводства центральных и местных учреждений, складываются кадры делопроизводственных служащих, создаются устойчивые формы документов и примеры их составления.  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7198" y="625107"/>
            <a:ext cx="8686800" cy="8382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Система органов государственного управления  </a:t>
            </a:r>
          </a:p>
        </p:txBody>
      </p:sp>
      <p:pic>
        <p:nvPicPr>
          <p:cNvPr id="18435" name="Picture 4" descr="Система органов государственного управле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3" y="1571625"/>
            <a:ext cx="7143750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9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10782" y="434136"/>
            <a:ext cx="8229600" cy="1000108"/>
          </a:xfrm>
        </p:spPr>
        <p:txBody>
          <a:bodyPr/>
          <a:lstStyle/>
          <a:p>
            <a:pPr algn="ctr"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Структура Приказов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212" y="1434244"/>
            <a:ext cx="8199136" cy="4759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12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51534" y="982916"/>
            <a:ext cx="8715436" cy="79690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Приказное делопроизводство XV-XVII вв. Формы документации: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idx="1"/>
          </p:nvPr>
        </p:nvSpPr>
        <p:spPr>
          <a:xfrm>
            <a:off x="821635" y="2266122"/>
            <a:ext cx="10575235" cy="4020378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Столбец - свиток из подклеенных друг к другу узких листов бумаги;</a:t>
            </a:r>
          </a:p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Грамоты - это царские указы, посылаемые из приказов на места - боярам, воеводам, приказным людям;</a:t>
            </a:r>
          </a:p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Памяти – имели хождение между приказами и затем переправлялись в нижестоящие инстанции;</a:t>
            </a:r>
          </a:p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Отписки – направлялись из местных учреждений, от воевод в приказы;</a:t>
            </a:r>
          </a:p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Челобитные – письменное обращение частных лиц в государственные учреждения.</a:t>
            </a:r>
          </a:p>
          <a:p>
            <a:pPr eaLnBrk="1" hangingPunct="1"/>
            <a:endParaRPr lang="ru-RU" altLang="ru-RU" sz="2600" dirty="0"/>
          </a:p>
        </p:txBody>
      </p:sp>
    </p:spTree>
    <p:extLst>
      <p:ext uri="{BB962C8B-B14F-4D97-AF65-F5344CB8AC3E}">
        <p14:creationId xmlns:p14="http://schemas.microsoft.com/office/powerpoint/2010/main" val="261665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717113" y="834887"/>
            <a:ext cx="4786346" cy="838200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Столбец </a:t>
            </a:r>
          </a:p>
        </p:txBody>
      </p:sp>
      <p:pic>
        <p:nvPicPr>
          <p:cNvPr id="21507" name="Picture 5" descr="177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2319479"/>
            <a:ext cx="3686175" cy="418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580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Указная грамота царей Иоанна Алексеевича и Петра Алексеевича архиепископу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69250"/>
            <a:ext cx="7225748" cy="544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815" y="304800"/>
            <a:ext cx="8929718" cy="857250"/>
          </a:xfrm>
        </p:spPr>
        <p:txBody>
          <a:bodyPr/>
          <a:lstStyle/>
          <a:p>
            <a:pPr algn="ctr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Указная грамота царей Иоанна Алексеевича  и Петра Алексеевича</a:t>
            </a:r>
          </a:p>
        </p:txBody>
      </p:sp>
    </p:spTree>
    <p:extLst>
      <p:ext uri="{BB962C8B-B14F-4D97-AF65-F5344CB8AC3E}">
        <p14:creationId xmlns:p14="http://schemas.microsoft.com/office/powerpoint/2010/main" val="304003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387689" cy="735862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Историческое становление, понятие и сущность делопроизводства.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404716"/>
            <a:ext cx="8825659" cy="3876813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Становление делопроизводства в России</a:t>
            </a:r>
          </a:p>
          <a:p>
            <a:pPr lvl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1.1. Делопроизводство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Древнерусском государстве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 Приказное делопроизводство</a:t>
            </a:r>
          </a:p>
          <a:p>
            <a:pPr lvl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1.3. Коллежское делопроизводство</a:t>
            </a:r>
          </a:p>
          <a:p>
            <a:pPr lvl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1.4. Министерская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управления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делопроизводства</a:t>
            </a:r>
          </a:p>
          <a:p>
            <a:pPr lvl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1.5. Современное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системы управления и делопроизводства и пути его совершенствования</a:t>
            </a:r>
          </a:p>
        </p:txBody>
      </p:sp>
    </p:spTree>
    <p:extLst>
      <p:ext uri="{BB962C8B-B14F-4D97-AF65-F5344CB8AC3E}">
        <p14:creationId xmlns:p14="http://schemas.microsoft.com/office/powerpoint/2010/main" val="42059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Челобитная грамота, 1672 го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493" y="2047374"/>
            <a:ext cx="6682409" cy="452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5" name="Rectangle 7"/>
          <p:cNvSpPr>
            <a:spLocks noGrp="1" noChangeArrowheads="1"/>
          </p:cNvSpPr>
          <p:nvPr>
            <p:ph type="title"/>
          </p:nvPr>
        </p:nvSpPr>
        <p:spPr>
          <a:xfrm>
            <a:off x="1833326" y="848139"/>
            <a:ext cx="8258204" cy="841248"/>
          </a:xfrm>
        </p:spPr>
        <p:txBody>
          <a:bodyPr/>
          <a:lstStyle/>
          <a:p>
            <a:pPr algn="ctr"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Челобитная грамота, 1672 год</a:t>
            </a:r>
          </a:p>
        </p:txBody>
      </p:sp>
    </p:spTree>
    <p:extLst>
      <p:ext uri="{BB962C8B-B14F-4D97-AF65-F5344CB8AC3E}">
        <p14:creationId xmlns:p14="http://schemas.microsoft.com/office/powerpoint/2010/main" val="104560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defTabSz="457200" rtl="0">
              <a:spcBef>
                <a:spcPct val="0"/>
              </a:spcBef>
            </a:pPr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 Коллежское 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139" y="2603499"/>
            <a:ext cx="10734261" cy="369128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Становлением системы коллежского делопроизводства начал заниматься Петр I. В 1699г. он вводит в обращение гербовую бумагу, а в 1700г. издает указы об отмене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столбцовой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формы документа и всеобщем переходе к тетрадной форме. Первым учреждением стал Сенат – первоначально законодательный орган и орган надзора за правительственными учреждениями. Для работы правительство из-за боязни перенесения старых приказных порядков в новые учреждения стало приглашать иностранных специалистов для занятия канцелярских должностей. Учреждается должность экзекутора – для записи всех исходящих указов в особые книги и контроля за их отправкой и об исполнении указов. При малейшей задержке исполнения указа экзекутор обязан доносить об этом генерал-прокурору. В результате петровских реформ в области управления сложилась следующая система учреждений: Сенат, Синод, Кабинет и Коллегии – в центре, губернатор, воевода, комиссары и другие органы – на местах. </a:t>
            </a:r>
          </a:p>
        </p:txBody>
      </p:sp>
    </p:spTree>
    <p:extLst>
      <p:ext uri="{BB962C8B-B14F-4D97-AF65-F5344CB8AC3E}">
        <p14:creationId xmlns:p14="http://schemas.microsoft.com/office/powerpoint/2010/main" val="422550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9720" y="214290"/>
            <a:ext cx="86868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Система коллежского делопроизводства: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357314"/>
            <a:ext cx="8686800" cy="5214937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1699 г. Петр I вводит в обращение гербовую бумагу</a:t>
            </a:r>
          </a:p>
          <a:p>
            <a:pPr eaLnBrk="1" hangingPunct="1"/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1700 г. Петр I издает указы об отмене столбцовой формы документа и всеобщем переходе к тетрадной форме (листовой и книжной). </a:t>
            </a:r>
          </a:p>
          <a:p>
            <a:pPr eaLnBrk="1" hangingPunct="1"/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февраля 1720 г. утвержден "Генеральный регламент", ввел систему делопроизводства, получившую название "коллежской" по названию учреждений нового типа – коллегий. </a:t>
            </a:r>
          </a:p>
        </p:txBody>
      </p:sp>
    </p:spTree>
    <p:extLst>
      <p:ext uri="{BB962C8B-B14F-4D97-AF65-F5344CB8AC3E}">
        <p14:creationId xmlns:p14="http://schemas.microsoft.com/office/powerpoint/2010/main" val="389840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60" y="0"/>
            <a:ext cx="4643470" cy="9286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Коллегии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125538"/>
            <a:ext cx="8229600" cy="5732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Иностранных дел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Военная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Адмиралтейская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Камер-коллегия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Штатс-контор-коллегия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Ревизион-коллегия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Берг-коллегия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Мануфактур-коллегия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Коммерц-коллегия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Юстиц-коллегия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Вотчинная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Главный магистрат</a:t>
            </a:r>
          </a:p>
        </p:txBody>
      </p:sp>
    </p:spTree>
    <p:extLst>
      <p:ext uri="{BB962C8B-B14F-4D97-AF65-F5344CB8AC3E}">
        <p14:creationId xmlns:p14="http://schemas.microsoft.com/office/powerpoint/2010/main" val="112822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14290"/>
            <a:ext cx="8686800" cy="85725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Процедура рассмотрения и решения вопроса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214438"/>
            <a:ext cx="8686800" cy="5357812"/>
          </a:xfrm>
        </p:spPr>
        <p:txBody>
          <a:bodyPr/>
          <a:lstStyle/>
          <a:p>
            <a:pPr eaLnBrk="1" hangingPunct="1"/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 дела;</a:t>
            </a:r>
          </a:p>
          <a:p>
            <a:pPr eaLnBrk="1" hangingPunct="1"/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подготовка дела к слушанию (рассмотрению и решению);</a:t>
            </a:r>
          </a:p>
          <a:p>
            <a:pPr eaLnBrk="1" hangingPunct="1"/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 слушание дела и принятие решения;</a:t>
            </a:r>
          </a:p>
          <a:p>
            <a:pPr eaLnBrk="1" hangingPunct="1"/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 оформление решения и доведение его до исполнителя;</a:t>
            </a:r>
          </a:p>
          <a:p>
            <a:pPr eaLnBrk="1" hangingPunct="1"/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исполнением решения;</a:t>
            </a:r>
          </a:p>
          <a:p>
            <a:pPr eaLnBrk="1" hangingPunct="1"/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архивное хранение дел.</a:t>
            </a:r>
          </a:p>
        </p:txBody>
      </p:sp>
    </p:spTree>
    <p:extLst>
      <p:ext uri="{BB962C8B-B14F-4D97-AF65-F5344CB8AC3E}">
        <p14:creationId xmlns:p14="http://schemas.microsoft.com/office/powerpoint/2010/main" val="296164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596" y="0"/>
            <a:ext cx="8229600" cy="85723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Новая система документации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928688"/>
            <a:ext cx="8229600" cy="5715000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ЗАМЕНА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Приговоры, указные грамоты, наказы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указами, регламентами, инструкциями, резолюциями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Челобитные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прошениями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Памяти и отписки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предложениями, сообщениями, рапортами,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доношениями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НОВОВВЕДЕНИЯ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Финансовая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термины «дебет», «кредит», «баланс», «бухгалтер»;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Военная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реляции, предписания, диспозиции;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Договорная международная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ноты, меморандумы, депеши;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Судебная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допросы, показания, приговоры;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Статистическая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подушные переписи («ревизские сказки»), губернские сводки</a:t>
            </a:r>
          </a:p>
        </p:txBody>
      </p:sp>
    </p:spTree>
    <p:extLst>
      <p:ext uri="{BB962C8B-B14F-4D97-AF65-F5344CB8AC3E}">
        <p14:creationId xmlns:p14="http://schemas.microsoft.com/office/powerpoint/2010/main" val="335694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38282" y="21429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Реквизиты: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357313"/>
            <a:ext cx="8686800" cy="47228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дата документа: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многих документах она пишется под текстом с левой стороны листа: «Октября 17 дня 1723 года»;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документа: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случаях к нему примыкает обозначение краткого содержания документа;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подписи, отметки о согласовании, регистрационные индексы, отметка о контроле, отметка о направлении в дело и др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. (отражали различные стадии процесса документирования или стадии обработки документов).</a:t>
            </a:r>
          </a:p>
        </p:txBody>
      </p:sp>
    </p:spTree>
    <p:extLst>
      <p:ext uri="{BB962C8B-B14F-4D97-AF65-F5344CB8AC3E}">
        <p14:creationId xmlns:p14="http://schemas.microsoft.com/office/powerpoint/2010/main" val="263185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1.4. Министерская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управления и делопроизводства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499"/>
            <a:ext cx="9804594" cy="3876813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XIX в. ознаменовалось новой реформой государственного управления и делопроизводства – министерской, основанной на принципе единоначалия. Коллегиальный принцип принятия решений не был исключен из новой системы. Первыми министерствами, созданными манифестом от 8 сентября 1802г. были: военно-морских сил, иностранных и внутренних дел, коммерции, финансов, народного просвещения, юстиции и на правах министерства – Государственное казначейство. Одновременно учрежден Комитет министров – высшее административное учреждение на коллегиальных началах. Одновременно реформируется Сенат, который становится высшей судебной инстанцией, выполняя также функцию надзора за правительственным аппаратом.</a:t>
            </a:r>
          </a:p>
        </p:txBody>
      </p:sp>
    </p:spTree>
    <p:extLst>
      <p:ext uri="{BB962C8B-B14F-4D97-AF65-F5344CB8AC3E}">
        <p14:creationId xmlns:p14="http://schemas.microsoft.com/office/powerpoint/2010/main" val="397222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Первые министерства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Военно-морских сил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Иностранных дел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Внутренних дел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Коммерции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Народного просвещения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Юстиции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казначейство</a:t>
            </a:r>
          </a:p>
        </p:txBody>
      </p:sp>
    </p:spTree>
    <p:extLst>
      <p:ext uri="{BB962C8B-B14F-4D97-AF65-F5344CB8AC3E}">
        <p14:creationId xmlns:p14="http://schemas.microsoft.com/office/powerpoint/2010/main" val="385337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38282" y="214290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Классификация дел, поступающих в министерства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текущие дела </a:t>
            </a: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 общих основаниях в соответствии с установленным порядком) - донесения, ведомости, представления, переписка и др.;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чрезвычайные дела</a:t>
            </a: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для их решения требовалось принятие новых постановлений, или дела по обнаруженным злоупотреблениям;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срочные – «</a:t>
            </a:r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терпящие времени».</a:t>
            </a:r>
          </a:p>
        </p:txBody>
      </p:sp>
    </p:spTree>
    <p:extLst>
      <p:ext uri="{BB962C8B-B14F-4D97-AF65-F5344CB8AC3E}">
        <p14:creationId xmlns:p14="http://schemas.microsoft.com/office/powerpoint/2010/main" val="62635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198954"/>
            <a:ext cx="9711829" cy="749115"/>
          </a:xfrm>
        </p:spPr>
        <p:txBody>
          <a:bodyPr/>
          <a:lstStyle/>
          <a:p>
            <a:pPr lvl="1" algn="ctr" defTabSz="457200" rtl="0">
              <a:spcBef>
                <a:spcPct val="0"/>
              </a:spcBef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 Делопроизводство в Древнерусском государстве </a:t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1097" y="2398644"/>
            <a:ext cx="7633252" cy="4134678"/>
          </a:xfrm>
        </p:spPr>
        <p:txBody>
          <a:bodyPr>
            <a:normAutofit lnSpcReduction="10000"/>
          </a:bodyPr>
          <a:lstStyle/>
          <a:p>
            <a:pPr indent="360000"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XV в. единая система делопроизводства в Древнерусском государстве не была востребована самой системой управления. Функция управления выполняли отдельные должностные лица либо вообще без штата чиновников, либо с очень ограниченным штатом. Но в целом культура написания документов существовала (Договора с Византией 911 и 945 гг.).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столице Древнерусского государства – Киеве (978 – 1015 гг.) – существовало учебное заведение для детей бояр и старших дружинников, где отбирались претенденты на должности «печатников» - хранителей княжеской печати,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металников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судейских секретарей, писцов и дьяков при князьях и крупных феодалах. 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75" y="2195654"/>
            <a:ext cx="3167921" cy="422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50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14290"/>
            <a:ext cx="91440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Документы, создававшиеся в процессе "производства дела":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документы, составлявшие внутреннее делопроизводство учреждения (записки, справки, выписки, журналы заседаний, регистрационные журналы, настольные реестры и др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документы, поступавшие в учреждение из других учреждений и отправлявшиеся в другие учреждения, в том числе - "исполнительные бумаги".</a:t>
            </a:r>
          </a:p>
        </p:txBody>
      </p:sp>
    </p:spTree>
    <p:extLst>
      <p:ext uri="{BB962C8B-B14F-4D97-AF65-F5344CB8AC3E}">
        <p14:creationId xmlns:p14="http://schemas.microsoft.com/office/powerpoint/2010/main" val="329682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Виды отчетов: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отчеты в суммах;</a:t>
            </a:r>
          </a:p>
          <a:p>
            <a:pPr eaLnBrk="1" hangingPunct="1"/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отчеты в делах;</a:t>
            </a:r>
          </a:p>
          <a:p>
            <a:pPr eaLnBrk="1" hangingPunct="1"/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отчеты в видах и предположениях к усовершенствованию каждой части.</a:t>
            </a:r>
          </a:p>
        </p:txBody>
      </p:sp>
    </p:spTree>
    <p:extLst>
      <p:ext uri="{BB962C8B-B14F-4D97-AF65-F5344CB8AC3E}">
        <p14:creationId xmlns:p14="http://schemas.microsoft.com/office/powerpoint/2010/main" val="43225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Реквизиты: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учреждения;</a:t>
            </a:r>
          </a:p>
          <a:p>
            <a:pPr eaLnBrk="1" hangingPunct="1"/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 Наименования структурных подразделений, отражающие место подразделения - автора в структуре учреждения (департамент, отделение, стол);</a:t>
            </a:r>
          </a:p>
          <a:p>
            <a:pPr eaLnBrk="1" hangingPunct="1"/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Дата документа;</a:t>
            </a:r>
          </a:p>
          <a:p>
            <a:pPr eaLnBrk="1" hangingPunct="1"/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Регистрационный индекс документа;</a:t>
            </a:r>
          </a:p>
          <a:p>
            <a:pPr eaLnBrk="1" hangingPunct="1"/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Заголовок к тексту документа(располагался непосредственно под реквизитами бланка);</a:t>
            </a:r>
          </a:p>
          <a:p>
            <a:pPr eaLnBrk="1" hangingPunct="1"/>
            <a:r>
              <a:rPr lang="ru-RU" altLang="ru-RU" sz="260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поступивший документ.</a:t>
            </a:r>
          </a:p>
        </p:txBody>
      </p:sp>
    </p:spTree>
    <p:extLst>
      <p:ext uri="{BB962C8B-B14F-4D97-AF65-F5344CB8AC3E}">
        <p14:creationId xmlns:p14="http://schemas.microsoft.com/office/powerpoint/2010/main" val="105110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09720" y="214290"/>
            <a:ext cx="86868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Советская эпоха государственного делопроизводства (1917-1941 гг.)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738314" y="1214438"/>
            <a:ext cx="8715375" cy="51101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30 октября 1917 г. Декрет "О порядке утверждения и опубликования законов".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8 декабря 1918 г. Постановление "О точном и быстром исполнении распоряжений центральной власти и устранении канцелярской волокиты".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1923 г. образован Совет научной организации труда, производства и управления (СовНОТ)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1925 г. – Государственное бюро организационного строительства  (Оргстрой), февраль 1926 г. - Государственный институт техники управления (ИТУ).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1931г.  проект "Общих правил документации и документооборота"</a:t>
            </a:r>
          </a:p>
        </p:txBody>
      </p:sp>
    </p:spTree>
    <p:extLst>
      <p:ext uri="{BB962C8B-B14F-4D97-AF65-F5344CB8AC3E}">
        <p14:creationId xmlns:p14="http://schemas.microsoft.com/office/powerpoint/2010/main" val="24415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38282" y="142852"/>
            <a:ext cx="86868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История управления и делопроизводства в 1945-1990 гг.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738313" y="1500188"/>
            <a:ext cx="8686800" cy="56435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1958 г. - утвержденная постановлением Совета Министров РСФСР "Примерная инструкция о делопроизводстве для учреждений и организаций РСФСР" 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1964 г. – в Московском государственном историко-архивном институте (МГИАИ) открыт первый в СССР факультет государственного делопроизводства;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1966 г. – при Главном архивном управлении был создан Всесоюзный НИИ документоведения и архивного дела (ВНИИДАД);</a:t>
            </a:r>
          </a:p>
        </p:txBody>
      </p:sp>
    </p:spTree>
    <p:extLst>
      <p:ext uri="{BB962C8B-B14F-4D97-AF65-F5344CB8AC3E}">
        <p14:creationId xmlns:p14="http://schemas.microsoft.com/office/powerpoint/2010/main" val="163528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Содержимое 2"/>
          <p:cNvSpPr>
            <a:spLocks noGrp="1"/>
          </p:cNvSpPr>
          <p:nvPr>
            <p:ph idx="1"/>
          </p:nvPr>
        </p:nvSpPr>
        <p:spPr>
          <a:xfrm>
            <a:off x="1828800" y="642939"/>
            <a:ext cx="8686800" cy="54371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1973 г. – разработана Единая государственная система делопроизводства (ЕГСД);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1988 г. – вторая редакция  ЕГСД – Единая государственная система документационного обеспечения управления (ЕГСДОУ);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70-80-х гг. издание ГОСТов на управленческие документы (ГОСТ 6.38-72 и ГОСТ 6.39-72 и др.), общесоюзных классификаторов (ОКУД, ОКПО, ОКОНХ и др.) технико-экономической (а позднее и социальной) информации, унифицированных систем документации (УСД) и серии государственных стандартов на эти унифицированные системы;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1993 г. издан Общероссийский классификатор управленческой документации 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12019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состояние системы управления и делопроизводства и пути его совершенствования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10149150" cy="3810552"/>
          </a:xfrm>
        </p:spPr>
        <p:txBody>
          <a:bodyPr>
            <a:noAutofit/>
          </a:bodyPr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1966г. учрежден Всесоюзный научно-исследовательский институт документоведения и архивного дела (ВНИИДАД). В 1988г. утверждена новая редакция Государственной системы документационного обеспечения управления (ГС ДОУ), созданы новые ГОСТы на управленческие документы и на унифицированные системы документации. Отсутствие стройной теории и четкой программы информатизации сдерживают решение прикладных вопросов. Получившие весьма широкое распространение компьютерные программы подготовки документов имеют в своем составе комплекты шаблонов документов, адаптированные на русский язык, и полностью игнорируют отечественные нормативы и традиции в области создания и оформления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84917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Понятие документоведения и делопроизводства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9420281" cy="3823804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Документоведение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научная дисциплина, которая изучает в историческом развитии: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документов;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создания;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систем документации, складывающиеся в различных отраслях человеческой деятельности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Делопроизводство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как "отрасль деятельности, обеспечивающая документирование и организацию работы с документами", т.е. весь процесс с момента создания документа и до его уничтожения или передачи на хранение в архив.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6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предмет и объект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9963620" cy="3770796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Важнейшей задачей документоведения на современном этапе является теоретическое обоснование процессов документационного обеспечения управления. Это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документоведение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 же организация документных работ: создание, изготовление, прием, распределение, регистрация документов, контроль исполнения, справочная работа, вопросы классификации документов, порядок проведения экспертизы ценности, хранения и использования документов -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делопроизводства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30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1635" y="1258957"/>
            <a:ext cx="101909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 являются объектом исследования многих научных дисциплин - архивоведения, источниковедения, информационных дисциплин, правовой, исторической науки, бухгалтерского учета, статистики и др. Так, для юриста документ служит способом доказательства, свидетельства чего-либо, для историка - исторический источник, для специалиста в области управления - средство фиксации и передачи управленческих решений. В отличие от перечисленных наук документоведение интересуется документом как таковым, не рассматривая его в качестве средства для решения других задач.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объектом документоведения является документ в том смысле как это определено в государственном стандарте на терминологию в области документоведения и архивоведения: "Документ; документированная информация: зафиксированная на материальном носителе информация с реквизитами, позволяющими ее идентифицировать". 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Причина появления любого документа - необходимость зафиксировать информацию. Отобразив информацию, документ обеспечивает ее сохранение и накопление, возможность передачи другому лицу, многократное использование, возвращение к информации во времени. Таким образом, документ оценивается по информации, которую он содержит.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5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>
          <a:xfrm>
            <a:off x="4479236" y="331304"/>
            <a:ext cx="6202016" cy="610925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период в основном документируются правовые отношения, создаются жалованные и вкладные грамоты, завещания, многочисленные разновидности уставных, вкладных, купчих грамот;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житейные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записи – при срочном найме работников; полные грамоты – при продаже в рабство и т.д. С увеличением числа создаваемых документов обозначились и места для наиболее безопасного их хранения. Это, как правило, центральные храмы, посвященные святым, покровителям города. В крупных городах существовали хранилища документов.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Центрами ведения документации и ее хранения были также гостиные дворы и монастыри. Накопление традиций в сфере документирования вело к формированию круга профессиональных специалистов в области создания и обработки документов.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3" y="331304"/>
            <a:ext cx="4392883" cy="57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2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как объект делопроизводства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как объект исследования можно рассматривать на разных уровнях: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это может быть отдельный документ;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система документов (документы, применяемые в определенной сфере деятельности);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вся совокупность разнообразных систем документации, т.е. все виды, жанры документов, создающихся в 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68059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Делопроизводство как дисциплина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104" y="2279373"/>
            <a:ext cx="10402957" cy="4174435"/>
          </a:xfrm>
        </p:spPr>
        <p:txBody>
          <a:bodyPr>
            <a:noAutofit/>
          </a:bodyPr>
          <a:lstStyle/>
          <a:p>
            <a:pPr indent="342900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документоведение рассматривается преимущественно как теория документационного обеспечения управления (ДОУ), но все другие системы не должны упускаться из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вида. </a:t>
            </a:r>
          </a:p>
          <a:p>
            <a:pPr indent="342900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Документоведение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одной из научных дисциплин, участвующих, с одной стороны, в совершенствовании функционирования государства, а с другой стороны - в решении задачи обеспечения общества ретроспективной документной информацией (через архивоведение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342900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документоведения является изучение закономерностей развития документации с целью повышения культуры документа и сокращения документооборота.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делопроизводства делится условно на две части: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документирование (составление и оформление документов)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работы с документами: получение-отправка, обработка, учет, регистрация, контроль, хранение, подготовка в архив, уничтожение.</a:t>
            </a:r>
          </a:p>
        </p:txBody>
      </p:sp>
    </p:spTree>
    <p:extLst>
      <p:ext uri="{BB962C8B-B14F-4D97-AF65-F5344CB8AC3E}">
        <p14:creationId xmlns:p14="http://schemas.microsoft.com/office/powerpoint/2010/main" val="407510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373" y="2504661"/>
            <a:ext cx="10853531" cy="4094922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первых учебных пособий по делопроизводству, на основе которого почти два десятилетия учились студенты, была книга К.Г. Митяева. В 70-80-е годы появились учебные пособия Т.В. Кузнецовой, Я.З. Лившица, М.П. Илюшенко и других ученых - преподавателей кафедры документоведения РГГУ. Существенный вклад внесли в разработку проблем документоведения ученые ВНИИДАД - А.С.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Малитиков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В.Д.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Банасюкевич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К.И.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Рудельсон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А.Н.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другие.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вышедших в последние годы пособий интерес представляют работы Т.В. Кузнецовой, коллективный учебник под редакцией В.А.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Кудряева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написанный учеными Государственного университета управления (ГУУ) и другие. Многие современные публикации профильных журналов "Секретарское дело", "Делопроизводство", "Управление персоналом", "Справочник кадровика", "Служба кадров" направлены на решение актуальных проблем работы с документами в современных условиях, защиты документированной информации, терминологии, истории делопроизводства, правового обеспечения документирования деятельности управленческого аппарата, влияния новых информационных технологий на организацию работы с документами</a:t>
            </a:r>
          </a:p>
        </p:txBody>
      </p:sp>
    </p:spTree>
    <p:extLst>
      <p:ext uri="{BB962C8B-B14F-4D97-AF65-F5344CB8AC3E}">
        <p14:creationId xmlns:p14="http://schemas.microsoft.com/office/powerpoint/2010/main" val="117981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ДЛЯ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САМОСТОЯТЕЛЬНОЙ РАБОТЫ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Каково значение и место документов в системе управления?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Перечислите факторы, повлиявшие на развитие и становление документоведения как научной дисциплины?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Как определяется понятие "делопроизводство" по ГОСТ Р 51141-98 Делопроизводство и архивное дело. Термины и определения?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 какими научными дисциплинами тесно связано документоведение?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Какие группы источников для изучения курса можете выделить?</a:t>
            </a:r>
          </a:p>
        </p:txBody>
      </p:sp>
    </p:spTree>
    <p:extLst>
      <p:ext uri="{BB962C8B-B14F-4D97-AF65-F5344CB8AC3E}">
        <p14:creationId xmlns:p14="http://schemas.microsoft.com/office/powerpoint/2010/main" val="302636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7228">
            <a:off x="326107" y="246189"/>
            <a:ext cx="3951148" cy="2740023"/>
          </a:xfrm>
          <a:prstGeom prst="rect">
            <a:avLst/>
          </a:prstGeom>
        </p:spPr>
      </p:pic>
      <p:sp>
        <p:nvSpPr>
          <p:cNvPr id="3" name="Объект 2"/>
          <p:cNvSpPr txBox="1">
            <a:spLocks/>
          </p:cNvSpPr>
          <p:nvPr/>
        </p:nvSpPr>
        <p:spPr>
          <a:xfrm>
            <a:off x="4154626" y="1245704"/>
            <a:ext cx="7719322" cy="519485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Первоначально их состав пополнялся за счет церковных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псалмовщиков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дьяков. С XIV в. термин «дьяк» закрепился за лицами, ведущими делопроизводство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Практически, до конца XIV в. на Руси основным материалом для письма служил пергамент (особым образом выделанная телячья, баранья или козлиная кожа), называемый в документах «хартией» или «телятиной». Лучший пергамент привозили из Греции или Ганзейских городов. Самой древней формой документа на Руси была грамота – отдельный лист пергамента шириной около 3,5 вершков (15 – 17 см).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увеличивались за счет подклейки следующих листов. Таким образом, в этот период складывались традиции русской системы делопроизводства, накапливался опыт документирования, обработки и хранения документов, обеспечения их сохранности, несанкционированного доступа и подделки, формировался профессиональный цех специалистов по работе с информацией.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543">
            <a:off x="782392" y="2915478"/>
            <a:ext cx="3038576" cy="352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2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0961" y="863646"/>
            <a:ext cx="8929718" cy="8382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документы Древнерусского государства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49263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жалованные, вкладные, уставные, отпускные,  купчие грамоты;</a:t>
            </a:r>
          </a:p>
          <a:p>
            <a:pPr marL="0" indent="449263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заемные, закладные кабалы, фиксирующие заем денег; </a:t>
            </a:r>
          </a:p>
          <a:p>
            <a:pPr marL="0" indent="449263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житийные записи — при срочном найме работников;</a:t>
            </a:r>
          </a:p>
          <a:p>
            <a:pPr marL="0" indent="449263"/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полные грамоты — при продаже в рабство. </a:t>
            </a:r>
          </a:p>
        </p:txBody>
      </p:sp>
    </p:spTree>
    <p:extLst>
      <p:ext uri="{BB962C8B-B14F-4D97-AF65-F5344CB8AC3E}">
        <p14:creationId xmlns:p14="http://schemas.microsoft.com/office/powerpoint/2010/main" val="87428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47719" y="615860"/>
            <a:ext cx="8761413" cy="706964"/>
          </a:xfrm>
        </p:spPr>
        <p:txBody>
          <a:bodyPr/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Жалоба прогнанной мужем жены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4339" name="Picture 5" descr="bb0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32080"/>
            <a:ext cx="8485132" cy="4825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73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628283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Дело о покупке краденой рабыни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5363" name="Picture 6" descr="bb1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71283"/>
            <a:ext cx="8216348" cy="5086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81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899587" y="527166"/>
            <a:ext cx="8229600" cy="100013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Документ об отдаче вещей на хранение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6387" name="Picture 5" descr="bb14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164" y="1714006"/>
            <a:ext cx="8136835" cy="4910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23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Ион (конференц-зал)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3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99</TotalTime>
  <Words>2532</Words>
  <Application>Microsoft Office PowerPoint</Application>
  <PresentationFormat>Произвольный</PresentationFormat>
  <Paragraphs>155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Ион (конференц-зал)</vt:lpstr>
      <vt:lpstr>Трек</vt:lpstr>
      <vt:lpstr>1_Трек</vt:lpstr>
      <vt:lpstr>2_Трек</vt:lpstr>
      <vt:lpstr>Делопроизводство</vt:lpstr>
      <vt:lpstr>Историческое становление, понятие и сущность делопроизводства.</vt:lpstr>
      <vt:lpstr>1.1. Делопроизводство в Древнерусском государстве  </vt:lpstr>
      <vt:lpstr>Презентация PowerPoint</vt:lpstr>
      <vt:lpstr>Презентация PowerPoint</vt:lpstr>
      <vt:lpstr>Основные документы Древнерусского государства</vt:lpstr>
      <vt:lpstr>Жалоба прогнанной мужем жены </vt:lpstr>
      <vt:lpstr>Дело о покупке краденой рабыни </vt:lpstr>
      <vt:lpstr>Документ об отдаче вещей на хранение </vt:lpstr>
      <vt:lpstr>Документ о расчете по бессудной грамоте </vt:lpstr>
      <vt:lpstr>1.2. Приказное делопроизводство </vt:lpstr>
      <vt:lpstr>Презентация PowerPoint</vt:lpstr>
      <vt:lpstr>Презентация PowerPoint</vt:lpstr>
      <vt:lpstr>Презентация PowerPoint</vt:lpstr>
      <vt:lpstr>Система органов государственного управления  </vt:lpstr>
      <vt:lpstr>Структура Приказов</vt:lpstr>
      <vt:lpstr>Приказное делопроизводство XV-XVII вв. Формы документации:</vt:lpstr>
      <vt:lpstr>Столбец </vt:lpstr>
      <vt:lpstr>Указная грамота царей Иоанна Алексеевича  и Петра Алексеевича</vt:lpstr>
      <vt:lpstr>Челобитная грамота, 1672 год</vt:lpstr>
      <vt:lpstr>1.3. Коллежское делопроизводство </vt:lpstr>
      <vt:lpstr>Система коллежского делопроизводства:</vt:lpstr>
      <vt:lpstr>Коллегии</vt:lpstr>
      <vt:lpstr>Процедура рассмотрения и решения вопроса </vt:lpstr>
      <vt:lpstr>Новая система документации:</vt:lpstr>
      <vt:lpstr>Реквизиты:</vt:lpstr>
      <vt:lpstr>1.4. Министерская система управления и делопроизводства</vt:lpstr>
      <vt:lpstr>Первые министерства</vt:lpstr>
      <vt:lpstr>Классификация дел, поступающих в министерства:</vt:lpstr>
      <vt:lpstr>Документы, создававшиеся в процессе "производства дела":</vt:lpstr>
      <vt:lpstr>Виды отчетов:</vt:lpstr>
      <vt:lpstr>Реквизиты:</vt:lpstr>
      <vt:lpstr>Советская эпоха государственного делопроизводства (1917-1941 гг.)</vt:lpstr>
      <vt:lpstr>История управления и делопроизводства в 1945-1990 гг.</vt:lpstr>
      <vt:lpstr>Презентация PowerPoint</vt:lpstr>
      <vt:lpstr>Современное состояние системы управления и делопроизводства и пути его совершенствования</vt:lpstr>
      <vt:lpstr>2. Понятие документоведения и делопроизводства</vt:lpstr>
      <vt:lpstr>Задачи, предмет и объект</vt:lpstr>
      <vt:lpstr>Презентация PowerPoint</vt:lpstr>
      <vt:lpstr>Документ как объект делопроизводства</vt:lpstr>
      <vt:lpstr>Делопроизводство как дисциплина</vt:lpstr>
      <vt:lpstr>Литература:</vt:lpstr>
      <vt:lpstr>ВОПРОСЫ ДЛЯ САМОСТОЯТЕЛЬНОЙ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Делопроизводство</dc:title>
  <dc:creator>Петр Балдаев</dc:creator>
  <cp:lastModifiedBy>home</cp:lastModifiedBy>
  <cp:revision>17</cp:revision>
  <dcterms:created xsi:type="dcterms:W3CDTF">2015-09-04T03:26:24Z</dcterms:created>
  <dcterms:modified xsi:type="dcterms:W3CDTF">2018-07-29T07:22:50Z</dcterms:modified>
</cp:coreProperties>
</file>